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D0DEB50-0B10-4A4A-85D7-08328DC5568E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697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DDF54F-F8F5-47B1-AB1A-204FC04EB117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969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97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07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275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dirty="0" smtClean="0"/>
              <a:t> Enter NJ data:  Capturing all NJ tax payments associated with 2014 tax return</a:t>
            </a:r>
          </a:p>
          <a:p>
            <a:pPr marL="277117" lvl="1">
              <a:buFontTx/>
              <a:buChar char="•"/>
              <a:defRPr/>
            </a:pPr>
            <a:r>
              <a:rPr lang="en-US" dirty="0" smtClean="0"/>
              <a:t> Refund from 2013 NJ return that was applied to 2014 tax liability</a:t>
            </a:r>
          </a:p>
          <a:p>
            <a:pPr marL="554235" lvl="2">
              <a:buFontTx/>
              <a:buChar char="•"/>
              <a:defRPr/>
            </a:pPr>
            <a:r>
              <a:rPr lang="en-US" dirty="0" smtClean="0"/>
              <a:t> TW does not automatically populate amount of 2013 NJ refund applied to 2014 estimated taxes when it loads carry-forward data.  Get amount from 2013 NJ1040 Page 3 Line 58 and</a:t>
            </a:r>
            <a:r>
              <a:rPr lang="en-US" baseline="0" dirty="0" smtClean="0"/>
              <a:t> manually enter</a:t>
            </a:r>
            <a:endParaRPr lang="en-US" dirty="0" smtClean="0"/>
          </a:p>
          <a:p>
            <a:pPr marL="277117" lvl="1">
              <a:buFontTx/>
              <a:buChar char="•"/>
              <a:defRPr/>
            </a:pPr>
            <a:r>
              <a:rPr lang="en-US" dirty="0" smtClean="0"/>
              <a:t> 2014 estimated tax payments made  </a:t>
            </a:r>
          </a:p>
          <a:p>
            <a:pPr marL="554235" lvl="2">
              <a:buFontTx/>
              <a:buChar char="•"/>
              <a:defRPr/>
            </a:pPr>
            <a:r>
              <a:rPr lang="en-US" dirty="0" smtClean="0"/>
              <a:t> Check box with * if final estimated tax payment due 1/15/2015 was paid in 2014 (if you forget when to check asterisk box, instructions at</a:t>
            </a:r>
            <a:r>
              <a:rPr lang="en-US" baseline="0" dirty="0" smtClean="0"/>
              <a:t> top of NJ section)</a:t>
            </a:r>
            <a:r>
              <a:rPr lang="en-US" dirty="0" smtClean="0"/>
              <a:t> </a:t>
            </a:r>
          </a:p>
          <a:p>
            <a:pPr marL="277117" lvl="1">
              <a:buFontTx/>
              <a:buChar char="•"/>
              <a:defRPr/>
            </a:pPr>
            <a:r>
              <a:rPr lang="en-US" dirty="0" smtClean="0"/>
              <a:t> Balance due from previous years’ return paid in 2014 – </a:t>
            </a:r>
            <a:r>
              <a:rPr lang="en-US" b="1" dirty="0" smtClean="0"/>
              <a:t>don’t forget to look for this even if taxpayer did not pay estimated tax</a:t>
            </a:r>
          </a:p>
          <a:p>
            <a:pPr marL="277117" lvl="1">
              <a:buFontTx/>
              <a:buChar char="•"/>
              <a:defRPr/>
            </a:pPr>
            <a:r>
              <a:rPr lang="en-US" dirty="0" smtClean="0"/>
              <a:t> Final 2013 estimated tax payment due on 1/15/2014, if paid in 2014</a:t>
            </a:r>
          </a:p>
          <a:p>
            <a:pPr lvl="1">
              <a:buFontTx/>
              <a:buChar char="•"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9881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74CA4F-B440-4E19-8E8C-F319D2486562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881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0938AB-5EC1-47F3-A25B-586884A378E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487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0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902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47719F2-5202-492C-9271-DF27C6E92216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902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EFF050-FA1B-4ED8-9AB3-F6832397033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570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2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totals all NJ taxes paid in current tax year from F/S Tax Paid screen &amp; populates on Schedule A Line 5a State/Local Taxes Paid</a:t>
            </a:r>
          </a:p>
        </p:txBody>
      </p:sp>
      <p:sp>
        <p:nvSpPr>
          <p:cNvPr id="9922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1AF66F5-8F31-4492-A430-D0481C669472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9226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F5D683-AE71-487D-9010-364E85A853D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24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4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9430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4E5C33B-3E94-4FF1-BF37-F5A1DF9DD3CD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9431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18135F0-7D37-439A-AC2F-817807898B4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799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6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963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F9348E9-5701-4568-87B0-239132D7B99C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9635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4E42D3-4123-4DF0-AF3F-42CEBAC10D4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651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8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Summary:</a:t>
            </a:r>
          </a:p>
          <a:p>
            <a:pPr marL="274320" lvl="1"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For Federal return:  Taxes paid are anything paid in current tax year</a:t>
            </a:r>
          </a:p>
          <a:p>
            <a:pPr marL="274320" lvl="1"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For NJ return:  Taxes paid are taxes pertaining to current tax year, regardless of when they are paid</a:t>
            </a:r>
          </a:p>
        </p:txBody>
      </p:sp>
      <p:sp>
        <p:nvSpPr>
          <p:cNvPr id="9984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B537FEB-9B72-46BE-BC4D-7A64C0D32569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984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CA65DBD-7FFA-4B7D-859E-A5D3F431593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772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0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004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D183758-F323-473E-81EB-10E989619270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004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AD50640-7B9F-4D6D-82ED-6A9D90423F4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985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4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045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DE27A68-4EDE-4693-A7AD-F99DD6AE2424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045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0EAB96-4D76-412A-8A3B-55B3B05C01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56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2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025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54618A0-CFFF-4AA6-A96E-783757CC6528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025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39C0EB-42F0-4613-AACF-13E031D4A40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88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907E87F-42DA-42E3-A17D-557476BB7B64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AFD44A-DA18-4E36-AFE5-3566AC30CE2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931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3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738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017C1D1-9E23-43A8-8B8F-A733FAFD1DBA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738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315BBB5-01BE-4A36-A37C-A52375BCD8A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38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5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758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E86C864-8D59-40B9-B1E5-B2AF13ED2908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758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CCAC82B-7DFC-47CD-B31C-D9AB9E9744E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678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7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779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DC9D112-DB8C-4F38-8E90-1E82C01D926A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779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D98C5D-151B-4180-AEEF-314A2B3F9EC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38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9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799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B8F33D9-4111-4A0A-AD4B-A537B75B0F7D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799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BF995-4DBB-4C77-A07A-4BC07701A33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228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070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dirty="0" smtClean="0"/>
              <a:t> Pull up F/S Tax Paid screen 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 marL="277117" lvl="1">
              <a:buFontTx/>
              <a:buChar char="•"/>
              <a:defRPr/>
            </a:pPr>
            <a:r>
              <a:rPr lang="en-US" dirty="0" smtClean="0"/>
              <a:t> Link from 1040 Page 2 Line 63 (using arrow or F9)            OR</a:t>
            </a:r>
          </a:p>
          <a:p>
            <a:pPr marL="277117" lvl="1">
              <a:buFontTx/>
              <a:buChar char="•"/>
              <a:defRPr/>
            </a:pPr>
            <a:r>
              <a:rPr lang="en-US" dirty="0" smtClean="0"/>
              <a:t> Go directly to Estimated Tax Payments screen by clicking on F/S Tax Pd in Forms Tree.  If not in tree,</a:t>
            </a:r>
            <a:r>
              <a:rPr lang="en-US" baseline="0" dirty="0" smtClean="0"/>
              <a:t> click on Forms List icon &amp; type “F/S Tax Paid.”  TW will add to Tree</a:t>
            </a:r>
            <a:endParaRPr lang="en-US" dirty="0" smtClean="0"/>
          </a:p>
          <a:p>
            <a:pPr lvl="1"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Enter federal data:</a:t>
            </a:r>
          </a:p>
          <a:p>
            <a:pPr marL="277117" lvl="1">
              <a:buFontTx/>
              <a:buChar char="•"/>
              <a:defRPr/>
            </a:pPr>
            <a:r>
              <a:rPr lang="en-US" dirty="0" smtClean="0"/>
              <a:t> Refund from 2013 that was applied to 2014</a:t>
            </a:r>
          </a:p>
          <a:p>
            <a:pPr marL="277117" lvl="1">
              <a:buFontTx/>
              <a:buChar char="•"/>
              <a:defRPr/>
            </a:pPr>
            <a:r>
              <a:rPr lang="en-US" dirty="0" smtClean="0"/>
              <a:t> If carry-forward data from 2013 was loaded for taxpayer, TW will populate amount of 2013 refund applied to 2014 estimated taxes automatically. Otherwise, get amount from 2013 1040 Page 2 Line 75</a:t>
            </a:r>
          </a:p>
          <a:p>
            <a:pPr marL="277117" lvl="1">
              <a:buFontTx/>
              <a:buChar char="•"/>
              <a:defRPr/>
            </a:pPr>
            <a:r>
              <a:rPr lang="en-US" dirty="0" smtClean="0"/>
              <a:t> Actual dates &amp; amounts of 2014 estimated tax payments made</a:t>
            </a:r>
          </a:p>
          <a:p>
            <a:pPr marL="554235" lvl="2">
              <a:buFontTx/>
              <a:buChar char="•"/>
              <a:defRPr/>
            </a:pPr>
            <a:r>
              <a:rPr lang="en-US" dirty="0" smtClean="0"/>
              <a:t> TW populates due dates of estimated tax payments – 4/15/2014, 6/15/2014, 9/15/2014, 1/15/2015</a:t>
            </a:r>
          </a:p>
          <a:p>
            <a:pPr marL="554235" lvl="2">
              <a:buFontTx/>
              <a:buChar char="•"/>
              <a:defRPr/>
            </a:pPr>
            <a:r>
              <a:rPr lang="en-US" dirty="0" smtClean="0"/>
              <a:t> Change dates, if necessary, to actual dates that payments were made 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endParaRPr lang="en-US" dirty="0" smtClean="0"/>
          </a:p>
        </p:txBody>
      </p:sp>
      <p:sp>
        <p:nvSpPr>
          <p:cNvPr id="9820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2438027-FD12-41EA-AE69-A08CFA89464E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820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7C5317-4161-41F9-BD69-4FCE97F9DA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808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4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 TW will transfer total of last year’s refund applied to current year + federal estimated tax payments to 1040 Page 2 Line 65</a:t>
            </a:r>
          </a:p>
        </p:txBody>
      </p:sp>
      <p:sp>
        <p:nvSpPr>
          <p:cNvPr id="9840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DA26A56-7170-477C-AE24-AE9BFAF66C4B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840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596395-82C6-4A00-B41B-A8BFE704E27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086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6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F/S Tax Paid screen is not just for estimated tax paid</a:t>
            </a:r>
          </a:p>
          <a:p>
            <a:pPr marL="27305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Also captures 2013 balance due paid in 2014</a:t>
            </a:r>
          </a:p>
          <a:p>
            <a:pPr marL="27305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Also captures 2013 refund applied to 2014 tax liability</a:t>
            </a:r>
          </a:p>
        </p:txBody>
      </p:sp>
      <p:sp>
        <p:nvSpPr>
          <p:cNvPr id="9861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05BB716-81D7-49F8-898B-203E19E82FA9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861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7A8A465-A7B6-46B5-AF14-686831F68B9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2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130425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Tax Payments Made &amp; Credits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Pub 4012 Tab H</a:t>
            </a:r>
          </a:p>
          <a:p>
            <a:r>
              <a:rPr lang="en-US" altLang="en-US" dirty="0" smtClean="0"/>
              <a:t>Pub 17 Chapter 4</a:t>
            </a:r>
          </a:p>
          <a:p>
            <a:r>
              <a:rPr lang="en-US" altLang="en-US" dirty="0" smtClean="0"/>
              <a:t>(Federal 1040-Lines 64-74)</a:t>
            </a:r>
          </a:p>
          <a:p>
            <a:r>
              <a:rPr lang="en-US" altLang="en-US" dirty="0" smtClean="0"/>
              <a:t>(NJ 1040-Lines 48 &amp; 50)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99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1698" t="10012" r="1887" b="1551"/>
          <a:stretch>
            <a:fillRect/>
          </a:stretch>
        </p:blipFill>
        <p:spPr bwMode="auto">
          <a:xfrm>
            <a:off x="609600" y="1600200"/>
            <a:ext cx="8001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71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 – NJ Tax Payments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3810000"/>
            <a:ext cx="205740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From </a:t>
            </a:r>
            <a:r>
              <a:rPr lang="en-US" b="1" dirty="0" smtClean="0">
                <a:latin typeface="Arial" charset="0"/>
                <a:cs typeface="Arial" charset="0"/>
              </a:rPr>
              <a:t>2013 </a:t>
            </a:r>
            <a:r>
              <a:rPr lang="en-US" b="1" dirty="0">
                <a:latin typeface="Arial" charset="0"/>
                <a:cs typeface="Arial" charset="0"/>
              </a:rPr>
              <a:t>return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 flipV="1">
            <a:off x="2057400" y="3505200"/>
            <a:ext cx="6096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1828800"/>
            <a:ext cx="1905000" cy="923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1/15/2015 </a:t>
            </a:r>
            <a:r>
              <a:rPr lang="en-US" b="1" dirty="0">
                <a:latin typeface="Arial" charset="0"/>
                <a:cs typeface="Arial" charset="0"/>
              </a:rPr>
              <a:t>payment paid in </a:t>
            </a:r>
            <a:r>
              <a:rPr lang="en-US" b="1" dirty="0" smtClean="0">
                <a:latin typeface="Arial" charset="0"/>
                <a:cs typeface="Arial" charset="0"/>
              </a:rPr>
              <a:t>2014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6934200" y="3048000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5562600"/>
            <a:ext cx="556260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Final </a:t>
            </a:r>
            <a:r>
              <a:rPr lang="en-US" b="1" dirty="0" smtClean="0">
                <a:latin typeface="Arial" charset="0"/>
                <a:cs typeface="Arial" charset="0"/>
              </a:rPr>
              <a:t>2013 </a:t>
            </a:r>
            <a:r>
              <a:rPr lang="en-US" b="1" dirty="0">
                <a:latin typeface="Arial" charset="0"/>
                <a:cs typeface="Arial" charset="0"/>
              </a:rPr>
              <a:t>estimate payment paid in </a:t>
            </a:r>
            <a:r>
              <a:rPr lang="en-US" b="1" dirty="0" smtClean="0">
                <a:latin typeface="Arial" charset="0"/>
                <a:cs typeface="Arial" charset="0"/>
              </a:rPr>
              <a:t>2014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8153400" y="5791200"/>
            <a:ext cx="457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4953000"/>
            <a:ext cx="502920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Balances from prior </a:t>
            </a:r>
            <a:r>
              <a:rPr lang="en-US" b="1" dirty="0" smtClean="0">
                <a:latin typeface="Arial" charset="0"/>
              </a:rPr>
              <a:t>year(s) </a:t>
            </a:r>
            <a:r>
              <a:rPr lang="en-US" b="1" dirty="0">
                <a:latin typeface="Arial" charset="0"/>
              </a:rPr>
              <a:t>paid in </a:t>
            </a:r>
            <a:r>
              <a:rPr lang="en-US" b="1" dirty="0" smtClean="0">
                <a:latin typeface="Arial" charset="0"/>
              </a:rPr>
              <a:t>2014</a:t>
            </a:r>
            <a:endParaRPr lang="en-US" b="1" dirty="0">
              <a:latin typeface="Arial" charset="0"/>
            </a:endParaRPr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8153400" y="5257800"/>
            <a:ext cx="457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0400" y="3733800"/>
            <a:ext cx="3159125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NJ estimated tax payments</a:t>
            </a:r>
          </a:p>
        </p:txBody>
      </p:sp>
      <p:pic>
        <p:nvPicPr>
          <p:cNvPr id="26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NJ TaxWise" title="NJ TaxWis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cxnSp>
        <p:nvCxnSpPr>
          <p:cNvPr id="25" name="Straight Arrow Connector 24"/>
          <p:cNvCxnSpPr>
            <a:endCxn id="13" idx="0"/>
          </p:cNvCxnSpPr>
          <p:nvPr/>
        </p:nvCxnSpPr>
        <p:spPr bwMode="auto">
          <a:xfrm>
            <a:off x="7010400" y="2743200"/>
            <a:ext cx="190500" cy="3048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endCxn id="10" idx="2"/>
          </p:cNvCxnSpPr>
          <p:nvPr/>
        </p:nvCxnSpPr>
        <p:spPr bwMode="auto">
          <a:xfrm flipV="1">
            <a:off x="1524000" y="3657600"/>
            <a:ext cx="533400" cy="1524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>
            <a:endCxn id="21" idx="2"/>
          </p:cNvCxnSpPr>
          <p:nvPr/>
        </p:nvCxnSpPr>
        <p:spPr bwMode="auto">
          <a:xfrm>
            <a:off x="7467600" y="5410201"/>
            <a:ext cx="685800" cy="3809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endCxn id="16" idx="2"/>
          </p:cNvCxnSpPr>
          <p:nvPr/>
        </p:nvCxnSpPr>
        <p:spPr bwMode="auto">
          <a:xfrm>
            <a:off x="7772400" y="5943600"/>
            <a:ext cx="381000" cy="381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0" name="Oval 4"/>
          <p:cNvSpPr>
            <a:spLocks noChangeArrowheads="1"/>
          </p:cNvSpPr>
          <p:nvPr/>
        </p:nvSpPr>
        <p:spPr bwMode="auto">
          <a:xfrm flipV="1">
            <a:off x="685800" y="1371600"/>
            <a:ext cx="5257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155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 autoUpdateAnimBg="0"/>
      <p:bldP spid="12" grpId="0" animBg="1"/>
      <p:bldP spid="13" grpId="0" animBg="1" autoUpdateAnimBg="0"/>
      <p:bldP spid="15" grpId="0" animBg="1"/>
      <p:bldP spid="16" grpId="0" animBg="1" autoUpdateAnimBg="0"/>
      <p:bldP spid="21" grpId="0" animBg="1" autoUpdateAnimBg="0"/>
      <p:bldP spid="3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NJ Estimated Tax Payments:  What Amounts Are Transferred Where</a:t>
            </a:r>
          </a:p>
        </p:txBody>
      </p:sp>
      <p:sp>
        <p:nvSpPr>
          <p:cNvPr id="98918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5334000"/>
          </a:xfrm>
        </p:spPr>
        <p:txBody>
          <a:bodyPr/>
          <a:lstStyle/>
          <a:p>
            <a:r>
              <a:rPr lang="en-US" altLang="en-US" sz="2400" dirty="0" err="1" smtClean="0"/>
              <a:t>Sch</a:t>
            </a:r>
            <a:r>
              <a:rPr lang="en-US" altLang="en-US" sz="2400" dirty="0" smtClean="0"/>
              <a:t> A Line 5a State &amp; Local Taxes includes payments </a:t>
            </a:r>
            <a:r>
              <a:rPr lang="en-US" altLang="en-US" sz="2400" u="sng" dirty="0" smtClean="0"/>
              <a:t>made in current tax year for any year’s tax due </a:t>
            </a:r>
            <a:r>
              <a:rPr lang="en-US" altLang="en-US" sz="2400" dirty="0" smtClean="0"/>
              <a:t>:</a:t>
            </a:r>
          </a:p>
          <a:p>
            <a:pPr lvl="1"/>
            <a:r>
              <a:rPr lang="en-US" altLang="en-US" sz="2400" dirty="0" smtClean="0"/>
              <a:t>2014 estimated tax payments paid in 2014 </a:t>
            </a:r>
          </a:p>
          <a:p>
            <a:pPr lvl="1"/>
            <a:r>
              <a:rPr lang="en-US" altLang="en-US" sz="2400" dirty="0" smtClean="0"/>
              <a:t>2013 (or prior) tax payments paid in 2014</a:t>
            </a:r>
            <a:r>
              <a:rPr lang="en-US" altLang="en-US" sz="2400" dirty="0" smtClean="0">
                <a:solidFill>
                  <a:srgbClr val="FF0000"/>
                </a:solidFill>
              </a:rPr>
              <a:t>*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Final 2013 estimated tax payment paid in January 2014</a:t>
            </a:r>
          </a:p>
          <a:p>
            <a:pPr lvl="1"/>
            <a:r>
              <a:rPr lang="en-US" altLang="en-US" sz="2400" dirty="0" smtClean="0"/>
              <a:t>Refund from 2013 return applied to 2014</a:t>
            </a:r>
          </a:p>
          <a:p>
            <a:r>
              <a:rPr lang="en-US" altLang="en-US" sz="2400" dirty="0" smtClean="0"/>
              <a:t>NJ 1040 Line 50 includes payments </a:t>
            </a:r>
            <a:r>
              <a:rPr lang="en-US" altLang="en-US" sz="2400" u="sng" dirty="0" smtClean="0"/>
              <a:t>applied to current year’s tax due</a:t>
            </a:r>
            <a:r>
              <a:rPr lang="en-US" altLang="en-US" sz="2400" b="1" u="sng" dirty="0" smtClean="0"/>
              <a:t>, no matter when paid</a:t>
            </a:r>
            <a:r>
              <a:rPr lang="en-US" altLang="en-US" sz="2400" u="sng" dirty="0" smtClean="0"/>
              <a:t>:</a:t>
            </a:r>
          </a:p>
          <a:p>
            <a:pPr lvl="1"/>
            <a:r>
              <a:rPr lang="en-US" altLang="en-US" sz="2400" dirty="0" smtClean="0"/>
              <a:t>2014 estimated tax payments paid in 2014 or 2015</a:t>
            </a:r>
          </a:p>
          <a:p>
            <a:pPr lvl="1"/>
            <a:r>
              <a:rPr lang="en-US" altLang="en-US" sz="2400" dirty="0" smtClean="0"/>
              <a:t>Refund from 2013 return applied to 2014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900" dirty="0" smtClean="0"/>
              <a:t> </a:t>
            </a:r>
            <a:r>
              <a:rPr lang="en-US" altLang="en-US" sz="2900" dirty="0" smtClean="0">
                <a:solidFill>
                  <a:srgbClr val="FF0000"/>
                </a:solidFill>
              </a:rPr>
              <a:t>* </a:t>
            </a:r>
            <a:r>
              <a:rPr lang="en-US" altLang="en-US" sz="2400" dirty="0" smtClean="0">
                <a:solidFill>
                  <a:srgbClr val="FF0000"/>
                </a:solidFill>
              </a:rPr>
              <a:t>Client may have paid balance due on 2013 return in 2014.  Look for this even if no estimated taxes paid</a:t>
            </a:r>
            <a:endParaRPr lang="en-US" altLang="en-US" sz="2400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85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47800"/>
            <a:ext cx="7924800" cy="419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1235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TW F/S Tax Paid Screen – </a:t>
            </a:r>
            <a:r>
              <a:rPr lang="en-US" altLang="en-US" dirty="0" err="1" smtClean="0"/>
              <a:t>Sch</a:t>
            </a:r>
            <a:r>
              <a:rPr lang="en-US" altLang="en-US" dirty="0" smtClean="0"/>
              <a:t> A Amounts (Amounts Paid in 2014)</a:t>
            </a:r>
          </a:p>
        </p:txBody>
      </p:sp>
      <p:sp>
        <p:nvSpPr>
          <p:cNvPr id="991237" name="Oval 5"/>
          <p:cNvSpPr>
            <a:spLocks noChangeArrowheads="1"/>
          </p:cNvSpPr>
          <p:nvPr/>
        </p:nvSpPr>
        <p:spPr bwMode="auto">
          <a:xfrm>
            <a:off x="2057400" y="2362200"/>
            <a:ext cx="609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38" name="Oval 9"/>
          <p:cNvSpPr>
            <a:spLocks noChangeArrowheads="1"/>
          </p:cNvSpPr>
          <p:nvPr/>
        </p:nvSpPr>
        <p:spPr bwMode="auto">
          <a:xfrm>
            <a:off x="8077200" y="4495800"/>
            <a:ext cx="6096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39" name="Oval 10"/>
          <p:cNvSpPr>
            <a:spLocks noChangeArrowheads="1"/>
          </p:cNvSpPr>
          <p:nvPr/>
        </p:nvSpPr>
        <p:spPr bwMode="auto">
          <a:xfrm>
            <a:off x="8077200" y="5105400"/>
            <a:ext cx="6096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40" name="Oval 11"/>
          <p:cNvSpPr>
            <a:spLocks noChangeArrowheads="1"/>
          </p:cNvSpPr>
          <p:nvPr/>
        </p:nvSpPr>
        <p:spPr bwMode="auto">
          <a:xfrm flipV="1">
            <a:off x="6629400" y="2362200"/>
            <a:ext cx="838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41" name="TextBox 15"/>
          <p:cNvSpPr txBox="1">
            <a:spLocks noChangeArrowheads="1"/>
          </p:cNvSpPr>
          <p:nvPr/>
        </p:nvSpPr>
        <p:spPr bwMode="auto">
          <a:xfrm>
            <a:off x="228600" y="5715000"/>
            <a:ext cx="8686800" cy="7694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 dirty="0" smtClean="0">
                <a:solidFill>
                  <a:srgbClr val="0011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not checked since final payment not made before 1/1/2015; TW will not include final payment in amounts paid in 2014</a:t>
            </a:r>
            <a:endParaRPr lang="en-US" altLang="en-US" sz="2200" b="1" dirty="0">
              <a:solidFill>
                <a:srgbClr val="0011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3124200"/>
            <a:ext cx="5078413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totals &amp; transfers to Schedule A Line 5a </a:t>
            </a:r>
          </a:p>
        </p:txBody>
      </p:sp>
      <p:sp>
        <p:nvSpPr>
          <p:cNvPr id="991244" name="Oval 5"/>
          <p:cNvSpPr>
            <a:spLocks noChangeArrowheads="1"/>
          </p:cNvSpPr>
          <p:nvPr/>
        </p:nvSpPr>
        <p:spPr bwMode="auto">
          <a:xfrm>
            <a:off x="4343400" y="2362200"/>
            <a:ext cx="609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45" name="Oval 5"/>
          <p:cNvSpPr>
            <a:spLocks noChangeArrowheads="1"/>
          </p:cNvSpPr>
          <p:nvPr/>
        </p:nvSpPr>
        <p:spPr bwMode="auto">
          <a:xfrm>
            <a:off x="5486400" y="2362200"/>
            <a:ext cx="609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46" name="Oval 5"/>
          <p:cNvSpPr>
            <a:spLocks noChangeArrowheads="1"/>
          </p:cNvSpPr>
          <p:nvPr/>
        </p:nvSpPr>
        <p:spPr bwMode="auto">
          <a:xfrm>
            <a:off x="3200400" y="2362200"/>
            <a:ext cx="609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NJ TaxWise" title="NJ TaxWis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612648" cy="344615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 bwMode="auto">
          <a:xfrm flipH="1" flipV="1">
            <a:off x="7391400" y="2895600"/>
            <a:ext cx="304800" cy="2819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4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283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TW Sch A Line 5a State &amp; Local Taxes</a:t>
            </a:r>
          </a:p>
        </p:txBody>
      </p:sp>
      <p:sp>
        <p:nvSpPr>
          <p:cNvPr id="993285" name="Oval 5"/>
          <p:cNvSpPr>
            <a:spLocks noChangeArrowheads="1"/>
          </p:cNvSpPr>
          <p:nvPr/>
        </p:nvSpPr>
        <p:spPr bwMode="auto">
          <a:xfrm>
            <a:off x="5715000" y="2286000"/>
            <a:ext cx="762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828800"/>
            <a:ext cx="530998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</a:t>
            </a:r>
            <a:r>
              <a:rPr lang="en-US" b="1" dirty="0" smtClean="0">
                <a:latin typeface="Arial" charset="0"/>
              </a:rPr>
              <a:t>includes amount </a:t>
            </a:r>
            <a:r>
              <a:rPr lang="en-US" b="1" dirty="0">
                <a:latin typeface="Arial" charset="0"/>
              </a:rPr>
              <a:t>from F/S Tax Paid screen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2895600"/>
            <a:ext cx="489467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Also includes taxes from W-2, </a:t>
            </a:r>
            <a:r>
              <a:rPr lang="en-US" b="1" dirty="0" smtClean="0">
                <a:latin typeface="Arial" charset="0"/>
              </a:rPr>
              <a:t>W-2G, 1099s</a:t>
            </a:r>
            <a:endParaRPr lang="en-US" b="1" dirty="0">
              <a:latin typeface="Arial" charset="0"/>
            </a:endParaRPr>
          </a:p>
        </p:txBody>
      </p:sp>
      <p:pic>
        <p:nvPicPr>
          <p:cNvPr id="13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NJ TaxWise" title="NJ TaxWis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>
            <a:off x="4876800" y="2286000"/>
            <a:ext cx="838200" cy="152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4876800" y="2667000"/>
            <a:ext cx="914400" cy="228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35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1524000"/>
            <a:ext cx="777239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5331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1420813"/>
          </a:xfrm>
        </p:spPr>
        <p:txBody>
          <a:bodyPr/>
          <a:lstStyle/>
          <a:p>
            <a:r>
              <a:rPr lang="en-US" altLang="en-US" sz="3400" dirty="0" smtClean="0"/>
              <a:t>TW F/S Tax Paid Screen – NJ 1040 Amounts (Amounts Applied to 2014 NJ Taxes)</a:t>
            </a:r>
          </a:p>
        </p:txBody>
      </p:sp>
      <p:sp>
        <p:nvSpPr>
          <p:cNvPr id="995333" name="Oval 5"/>
          <p:cNvSpPr>
            <a:spLocks noChangeArrowheads="1"/>
          </p:cNvSpPr>
          <p:nvPr/>
        </p:nvSpPr>
        <p:spPr bwMode="auto">
          <a:xfrm>
            <a:off x="1981200" y="2209800"/>
            <a:ext cx="609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5334" name="Oval 6"/>
          <p:cNvSpPr>
            <a:spLocks noChangeArrowheads="1"/>
          </p:cNvSpPr>
          <p:nvPr/>
        </p:nvSpPr>
        <p:spPr bwMode="auto">
          <a:xfrm>
            <a:off x="3048000" y="2209800"/>
            <a:ext cx="609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5335" name="Oval 7"/>
          <p:cNvSpPr>
            <a:spLocks noChangeArrowheads="1"/>
          </p:cNvSpPr>
          <p:nvPr/>
        </p:nvSpPr>
        <p:spPr bwMode="auto">
          <a:xfrm>
            <a:off x="4114800" y="2209800"/>
            <a:ext cx="609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5336" name="Oval 8"/>
          <p:cNvSpPr>
            <a:spLocks noChangeArrowheads="1"/>
          </p:cNvSpPr>
          <p:nvPr/>
        </p:nvSpPr>
        <p:spPr bwMode="auto">
          <a:xfrm>
            <a:off x="5257800" y="2209800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5337" name="Oval 9"/>
          <p:cNvSpPr>
            <a:spLocks noChangeArrowheads="1"/>
          </p:cNvSpPr>
          <p:nvPr/>
        </p:nvSpPr>
        <p:spPr bwMode="auto">
          <a:xfrm>
            <a:off x="6324600" y="2209800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5338" name="Oval 10"/>
          <p:cNvSpPr>
            <a:spLocks noChangeArrowheads="1"/>
          </p:cNvSpPr>
          <p:nvPr/>
        </p:nvSpPr>
        <p:spPr bwMode="auto">
          <a:xfrm>
            <a:off x="6858000" y="2209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5339" name="TextBox 12"/>
          <p:cNvSpPr txBox="1">
            <a:spLocks noChangeArrowheads="1"/>
          </p:cNvSpPr>
          <p:nvPr/>
        </p:nvSpPr>
        <p:spPr bwMode="auto">
          <a:xfrm>
            <a:off x="228600" y="5934670"/>
            <a:ext cx="8610600" cy="7078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smtClean="0">
                <a:solidFill>
                  <a:srgbClr val="0011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though final payment was made in 2015, it is for 2014 NJ taxes;  TW will include in total amount applied to 2014 NJ Taxes </a:t>
            </a:r>
            <a:endParaRPr lang="en-US" altLang="en-US" sz="2000" b="1" dirty="0">
              <a:solidFill>
                <a:srgbClr val="0011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3124200"/>
            <a:ext cx="464742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totals &amp; transfers to NJ 1040 Line </a:t>
            </a:r>
            <a:r>
              <a:rPr lang="en-US" b="1" dirty="0" smtClean="0">
                <a:latin typeface="Arial" charset="0"/>
              </a:rPr>
              <a:t>50 </a:t>
            </a:r>
            <a:endParaRPr lang="en-US" b="1" dirty="0">
              <a:latin typeface="Arial" charset="0"/>
            </a:endParaRPr>
          </a:p>
        </p:txBody>
      </p:sp>
      <p:pic>
        <p:nvPicPr>
          <p:cNvPr id="16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NJ TaxWise" title="NJ TaxWis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 bwMode="auto">
          <a:xfrm flipH="1" flipV="1">
            <a:off x="7010400" y="2667000"/>
            <a:ext cx="381000" cy="34290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57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737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NJ 1040 Line 50 - NJ Estimated Tax Payments &amp; Credit from 2013 Return</a:t>
            </a:r>
          </a:p>
        </p:txBody>
      </p:sp>
      <p:sp>
        <p:nvSpPr>
          <p:cNvPr id="997381" name="Oval 5"/>
          <p:cNvSpPr>
            <a:spLocks noChangeArrowheads="1"/>
          </p:cNvSpPr>
          <p:nvPr/>
        </p:nvSpPr>
        <p:spPr bwMode="auto">
          <a:xfrm>
            <a:off x="8153400" y="2133600"/>
            <a:ext cx="609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1600200"/>
            <a:ext cx="4398962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transfers from F/S Tax Paid screen</a:t>
            </a:r>
          </a:p>
        </p:txBody>
      </p:sp>
      <p:pic>
        <p:nvPicPr>
          <p:cNvPr id="15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NJ TaxWise" title="NJ TaxWis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 bwMode="auto">
          <a:xfrm>
            <a:off x="7391400" y="1981200"/>
            <a:ext cx="762000" cy="381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5791200"/>
            <a:ext cx="1981200" cy="301625"/>
          </a:xfrm>
        </p:spPr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3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mtClean="0"/>
              <a:t>Estimated Tax Payments – TW Tips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Link to F/S Tax Paid Worksheet from 1040 Line 65  or click on F/S Tax Paid in Forms Tree</a:t>
            </a:r>
          </a:p>
          <a:p>
            <a:r>
              <a:rPr lang="en-US" altLang="en-US" dirty="0" smtClean="0"/>
              <a:t>Federal information</a:t>
            </a:r>
          </a:p>
          <a:p>
            <a:pPr lvl="1"/>
            <a:r>
              <a:rPr lang="en-US" altLang="en-US" dirty="0" smtClean="0"/>
              <a:t>Enter Refund from 2013 applied to 2014 estimated taxes (from 2013 1040 Line 75) into box “From last year”</a:t>
            </a:r>
          </a:p>
          <a:p>
            <a:pPr lvl="1"/>
            <a:r>
              <a:rPr lang="en-US" altLang="en-US" dirty="0" smtClean="0"/>
              <a:t>Report dates &amp; amounts of 2014 estimated tax payments</a:t>
            </a:r>
          </a:p>
          <a:p>
            <a:r>
              <a:rPr lang="en-US" altLang="en-US" dirty="0" smtClean="0"/>
              <a:t>NJ information</a:t>
            </a:r>
          </a:p>
          <a:p>
            <a:pPr lvl="1"/>
            <a:r>
              <a:rPr lang="en-US" altLang="en-US" dirty="0" smtClean="0"/>
              <a:t>Enter date &amp; amounts of NJ 2014 estimated payments </a:t>
            </a:r>
          </a:p>
          <a:p>
            <a:pPr lvl="1"/>
            <a:r>
              <a:rPr lang="en-US" altLang="en-US" dirty="0" smtClean="0"/>
              <a:t>Enter amounts paid in 2014 for balance due from 2013 return &amp; final 2013 estimated tax payment</a:t>
            </a:r>
          </a:p>
          <a:p>
            <a:pPr lvl="1"/>
            <a:r>
              <a:rPr lang="en-US" altLang="en-US" dirty="0" smtClean="0"/>
              <a:t>TW includes NJ estimated taxes paid in State Taxes Paid on Federal Schedule A Line 5a</a:t>
            </a:r>
          </a:p>
          <a:p>
            <a:r>
              <a:rPr lang="en-US" altLang="en-US" dirty="0" smtClean="0"/>
              <a:t>TW will transfer federal estimated tax payments to 1040 Line 65 &amp; NJ to NJ1040 Line 50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0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Refundable Credits – </a:t>
            </a:r>
            <a:br>
              <a:rPr lang="en-US" altLang="en-US" dirty="0" smtClean="0"/>
            </a:br>
            <a:r>
              <a:rPr lang="en-US" altLang="en-US" dirty="0" smtClean="0"/>
              <a:t>Federal 1040 Lines 66a thru 68</a:t>
            </a:r>
          </a:p>
        </p:txBody>
      </p:sp>
      <p:sp>
        <p:nvSpPr>
          <p:cNvPr id="10035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Earned Income credit (Line 66a)</a:t>
            </a:r>
          </a:p>
          <a:p>
            <a:pPr lvl="1"/>
            <a:r>
              <a:rPr lang="en-US" altLang="en-US" dirty="0" smtClean="0"/>
              <a:t>Since this must be calculated after all other figures are finalized and Diagnostics run, EIC is discussed in a later module</a:t>
            </a:r>
          </a:p>
          <a:p>
            <a:r>
              <a:rPr lang="en-US" altLang="en-US" dirty="0" smtClean="0"/>
              <a:t>Additional Child Tax credit - refundable credit discussed in Child Tax Credit module (Line 67)</a:t>
            </a:r>
          </a:p>
          <a:p>
            <a:r>
              <a:rPr lang="en-US" altLang="en-US" dirty="0" smtClean="0"/>
              <a:t>American Opportunity Credit (Line 68)</a:t>
            </a:r>
          </a:p>
          <a:p>
            <a:pPr lvl="1"/>
            <a:r>
              <a:rPr lang="en-US" altLang="en-US" dirty="0" smtClean="0"/>
              <a:t>Since this must be calculated after all other figures are finalized and Diagnostics run, refundable AOC is discussed in a later module</a:t>
            </a:r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3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300" dirty="0" smtClean="0"/>
              <a:t>Payments Made With </a:t>
            </a:r>
            <a:br>
              <a:rPr lang="en-US" altLang="en-US" sz="3300" dirty="0" smtClean="0"/>
            </a:br>
            <a:r>
              <a:rPr lang="en-US" altLang="en-US" sz="3300" dirty="0" smtClean="0"/>
              <a:t>Extension of Time To File </a:t>
            </a:r>
            <a:br>
              <a:rPr lang="en-US" altLang="en-US" sz="3300" dirty="0" smtClean="0"/>
            </a:br>
            <a:r>
              <a:rPr lang="en-US" altLang="en-US" sz="3300" dirty="0" smtClean="0"/>
              <a:t>Federal 1040 Line 70 / NJ 1040 Line 50</a:t>
            </a:r>
          </a:p>
        </p:txBody>
      </p:sp>
      <p:sp>
        <p:nvSpPr>
          <p:cNvPr id="1001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Taxpayer requests extension of time to file</a:t>
            </a:r>
          </a:p>
          <a:p>
            <a:pPr lvl="1"/>
            <a:r>
              <a:rPr lang="en-US" altLang="en-US" dirty="0" smtClean="0"/>
              <a:t>Must pay estimated balance due with extension</a:t>
            </a:r>
          </a:p>
          <a:p>
            <a:pPr lvl="1"/>
            <a:r>
              <a:rPr lang="en-US" altLang="en-US" dirty="0" smtClean="0"/>
              <a:t>Must be sent by regular tax filing date</a:t>
            </a:r>
          </a:p>
          <a:p>
            <a:pPr lvl="1"/>
            <a:r>
              <a:rPr lang="en-US" altLang="en-US" dirty="0" smtClean="0"/>
              <a:t>Complete Federal </a:t>
            </a:r>
            <a:r>
              <a:rPr lang="en-US" altLang="en-US" dirty="0"/>
              <a:t>Form 4868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Complete </a:t>
            </a:r>
            <a:r>
              <a:rPr lang="en-US" altLang="en-US" dirty="0"/>
              <a:t>NJ Form 630</a:t>
            </a:r>
            <a:endParaRPr lang="en-US" altLang="en-US" dirty="0" smtClean="0"/>
          </a:p>
          <a:p>
            <a:r>
              <a:rPr lang="en-US" altLang="en-US" dirty="0" smtClean="0"/>
              <a:t>Amount paid with extension is reported on final return on Federal 1040 Line 70 or NJ 1040 Line 50</a:t>
            </a:r>
          </a:p>
          <a:p>
            <a:pPr lvl="1"/>
            <a:r>
              <a:rPr lang="en-US" altLang="en-US" dirty="0" smtClean="0"/>
              <a:t>Cannot be e-filed.  Must be sent via mail</a:t>
            </a:r>
          </a:p>
          <a:p>
            <a:r>
              <a:rPr lang="en-US" altLang="en-US" dirty="0" smtClean="0"/>
              <a:t>Must submit final return by </a:t>
            </a:r>
            <a:r>
              <a:rPr lang="en-US" dirty="0" smtClean="0"/>
              <a:t>Oct. 15 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20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Payments &amp; Credits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Can be applied against tax liability</a:t>
            </a:r>
          </a:p>
          <a:p>
            <a:pPr lvl="1"/>
            <a:r>
              <a:rPr lang="en-US" altLang="en-US" dirty="0" smtClean="0"/>
              <a:t>Federal and NJ</a:t>
            </a:r>
          </a:p>
          <a:p>
            <a:pPr lvl="2"/>
            <a:r>
              <a:rPr lang="en-US" altLang="en-US" dirty="0"/>
              <a:t>I</a:t>
            </a:r>
            <a:r>
              <a:rPr lang="en-US" altLang="en-US" dirty="0" smtClean="0"/>
              <a:t>ncome tax withheld from W-2s, W-2Gs, 1099s, etc. </a:t>
            </a:r>
          </a:p>
          <a:p>
            <a:pPr lvl="2"/>
            <a:r>
              <a:rPr lang="en-US" altLang="en-US" dirty="0" smtClean="0"/>
              <a:t>Estimated tax payments </a:t>
            </a:r>
          </a:p>
          <a:p>
            <a:pPr lvl="2"/>
            <a:r>
              <a:rPr lang="en-US" altLang="en-US" dirty="0" smtClean="0"/>
              <a:t>Amounts applied from prior year’s return</a:t>
            </a:r>
          </a:p>
          <a:p>
            <a:pPr lvl="2"/>
            <a:r>
              <a:rPr lang="en-US" altLang="en-US" dirty="0" smtClean="0"/>
              <a:t>Payments made with a request for extension of time to file</a:t>
            </a:r>
          </a:p>
          <a:p>
            <a:pPr lvl="2"/>
            <a:r>
              <a:rPr lang="en-US" altLang="en-US" dirty="0" smtClean="0"/>
              <a:t>Earned income credit</a:t>
            </a:r>
          </a:p>
          <a:p>
            <a:pPr lvl="1"/>
            <a:r>
              <a:rPr lang="en-US" altLang="en-US" dirty="0" smtClean="0"/>
              <a:t>Federal Only</a:t>
            </a:r>
          </a:p>
          <a:p>
            <a:pPr lvl="2"/>
            <a:r>
              <a:rPr lang="en-US" altLang="en-US" dirty="0"/>
              <a:t>Additional child tax credit</a:t>
            </a:r>
          </a:p>
          <a:p>
            <a:pPr lvl="2"/>
            <a:r>
              <a:rPr lang="en-US" altLang="en-US" dirty="0"/>
              <a:t>Refundable American Opportunity credit</a:t>
            </a:r>
          </a:p>
          <a:p>
            <a:pPr lvl="1"/>
            <a:r>
              <a:rPr lang="en-US" altLang="en-US" dirty="0" smtClean="0"/>
              <a:t>NJ Only</a:t>
            </a:r>
          </a:p>
          <a:p>
            <a:pPr lvl="2"/>
            <a:r>
              <a:rPr lang="en-US" altLang="en-US" dirty="0" smtClean="0"/>
              <a:t>Property Tax Credit</a:t>
            </a:r>
          </a:p>
          <a:p>
            <a:pPr lvl="2"/>
            <a:r>
              <a:rPr lang="en-US" altLang="en-US" dirty="0" smtClean="0"/>
              <a:t>Excess UI / DI / FLI</a:t>
            </a:r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06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Income Tax Withholding – </a:t>
            </a:r>
            <a:br>
              <a:rPr lang="en-US" altLang="en-US" dirty="0" smtClean="0"/>
            </a:br>
            <a:r>
              <a:rPr lang="en-US" altLang="en-US" dirty="0" smtClean="0"/>
              <a:t>1040 Line 64 / NJ-1040 Line 48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Collected by employer</a:t>
            </a:r>
          </a:p>
          <a:p>
            <a:r>
              <a:rPr lang="en-US" altLang="en-US" dirty="0" smtClean="0"/>
              <a:t>Set aside from pensions, Social Security</a:t>
            </a:r>
          </a:p>
          <a:p>
            <a:r>
              <a:rPr lang="en-US" altLang="en-US" dirty="0" smtClean="0"/>
              <a:t>Set aside from bonuses, commissions</a:t>
            </a:r>
          </a:p>
          <a:p>
            <a:r>
              <a:rPr lang="en-US" altLang="en-US" dirty="0" smtClean="0"/>
              <a:t>Set aside from gambling winnings</a:t>
            </a:r>
          </a:p>
          <a:p>
            <a:pPr>
              <a:buNone/>
            </a:pPr>
            <a:endParaRPr lang="en-US" altLang="en-US" dirty="0" smtClean="0"/>
          </a:p>
          <a:p>
            <a:r>
              <a:rPr lang="en-US" altLang="en-US" dirty="0" smtClean="0"/>
              <a:t>TW – automatically totals from data entry on individual forms &amp; populates on 1040 Line 64 or NJ-1040 Line 48</a:t>
            </a:r>
          </a:p>
          <a:p>
            <a:endParaRPr lang="en-US" altLang="en-US" dirty="0" smtClean="0"/>
          </a:p>
        </p:txBody>
      </p:sp>
      <p:pic>
        <p:nvPicPr>
          <p:cNvPr id="6" name="Picture 5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4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Estimated Tax Payments – </a:t>
            </a:r>
            <a:br>
              <a:rPr lang="en-US" altLang="en-US" dirty="0" smtClean="0"/>
            </a:br>
            <a:r>
              <a:rPr lang="en-US" altLang="en-US" dirty="0" smtClean="0"/>
              <a:t>Federal 1040 Line 65 / NJ-1040 Line 50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3000" dirty="0" smtClean="0"/>
              <a:t>Means of payment for:</a:t>
            </a:r>
          </a:p>
          <a:p>
            <a:pPr lvl="1"/>
            <a:r>
              <a:rPr lang="en-US" altLang="en-US" dirty="0" smtClean="0"/>
              <a:t>Self-employed</a:t>
            </a:r>
          </a:p>
          <a:p>
            <a:pPr lvl="1"/>
            <a:r>
              <a:rPr lang="en-US" altLang="en-US" dirty="0" smtClean="0"/>
              <a:t>Those with investment income</a:t>
            </a:r>
          </a:p>
          <a:p>
            <a:pPr lvl="1"/>
            <a:r>
              <a:rPr lang="en-US" altLang="en-US" dirty="0" smtClean="0"/>
              <a:t>Projected Federal balance due &gt; $1,000</a:t>
            </a:r>
          </a:p>
          <a:p>
            <a:pPr lvl="2"/>
            <a:r>
              <a:rPr lang="en-US" altLang="en-US" dirty="0" smtClean="0"/>
              <a:t>Taxpayers with NJ projected balance due &gt; $400 should file NJ estimated tax payments</a:t>
            </a:r>
          </a:p>
          <a:p>
            <a:r>
              <a:rPr lang="en-US" altLang="en-US" sz="3000" dirty="0" smtClean="0"/>
              <a:t>Payments made periodically by taxpayer (usually due on 4/15, 6/15, 9/15 and 1/15 of subsequent year)</a:t>
            </a:r>
          </a:p>
          <a:p>
            <a:pPr lvl="1"/>
            <a:r>
              <a:rPr lang="en-US" altLang="en-US" dirty="0" smtClean="0"/>
              <a:t>Need to know “When” &amp; “How Much” for each 2014 estimated tax payment made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Estimated tax payments are made separately from tax return</a:t>
            </a:r>
          </a:p>
          <a:p>
            <a:pPr lvl="1"/>
            <a:r>
              <a:rPr lang="en-US" altLang="en-US" dirty="0" smtClean="0">
                <a:solidFill>
                  <a:srgbClr val="001132"/>
                </a:solidFill>
              </a:rPr>
              <a:t>Particularly important for payment due 4/15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6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Overpayment From Previous Year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Could have elected to have 2013 refund applied to 2014 tax liability</a:t>
            </a:r>
          </a:p>
          <a:p>
            <a:r>
              <a:rPr lang="en-US" altLang="en-US" dirty="0" smtClean="0"/>
              <a:t>Ask taxpayer if 2013  refund was applied to 2014 taxes or check 2013 tax return</a:t>
            </a:r>
          </a:p>
          <a:p>
            <a:pPr lvl="1"/>
            <a:r>
              <a:rPr lang="en-US" altLang="en-US" dirty="0" smtClean="0"/>
              <a:t>TW will bring forward 2013 Federal refund applied to 2014 taxes if carry-forward data was loaded</a:t>
            </a:r>
          </a:p>
          <a:p>
            <a:pPr lvl="1"/>
            <a:r>
              <a:rPr lang="en-US" altLang="en-US" dirty="0" smtClean="0"/>
              <a:t>TW </a:t>
            </a:r>
            <a:r>
              <a:rPr lang="en-US" altLang="en-US" u="sng" dirty="0" smtClean="0"/>
              <a:t>will not </a:t>
            </a:r>
            <a:r>
              <a:rPr lang="en-US" altLang="en-US" dirty="0" smtClean="0"/>
              <a:t>bring forward 2013 NJ refund applied to 2014 taxes.  Must manually enter on F/S Tax Paid screen </a:t>
            </a:r>
          </a:p>
        </p:txBody>
      </p:sp>
      <p:pic>
        <p:nvPicPr>
          <p:cNvPr id="6" name="Picture 5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612648" cy="344615"/>
          </a:xfrm>
          <a:prstGeom prst="rect">
            <a:avLst/>
          </a:prstGeom>
        </p:spPr>
      </p:pic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69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Estimated Tax Payments Example</a:t>
            </a:r>
            <a:br>
              <a:rPr lang="en-US" altLang="en-US" smtClean="0"/>
            </a:br>
            <a:r>
              <a:rPr lang="en-US" altLang="en-US" smtClean="0"/>
              <a:t>Davis Family</a:t>
            </a:r>
          </a:p>
        </p:txBody>
      </p:sp>
      <p:sp>
        <p:nvSpPr>
          <p:cNvPr id="978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Davis family made the following Federal estimated tax payments:</a:t>
            </a:r>
          </a:p>
          <a:p>
            <a:pPr lvl="1"/>
            <a:r>
              <a:rPr lang="en-US" altLang="en-US" dirty="0" smtClean="0"/>
              <a:t>On  04/12/2014 tax payment of  $250</a:t>
            </a:r>
          </a:p>
          <a:p>
            <a:pPr lvl="1"/>
            <a:r>
              <a:rPr lang="en-US" altLang="en-US" dirty="0" smtClean="0"/>
              <a:t>On  06/11/2014 tax payment of  $250</a:t>
            </a:r>
          </a:p>
          <a:p>
            <a:pPr lvl="1"/>
            <a:r>
              <a:rPr lang="en-US" altLang="en-US" dirty="0" smtClean="0"/>
              <a:t>On  09/15/2014 tax payment of  $250</a:t>
            </a:r>
          </a:p>
          <a:p>
            <a:pPr lvl="1"/>
            <a:r>
              <a:rPr lang="en-US" altLang="en-US" dirty="0" smtClean="0"/>
              <a:t>On  01/05/2015 tax payment of  $250</a:t>
            </a:r>
          </a:p>
          <a:p>
            <a:r>
              <a:rPr lang="en-US" altLang="en-US" dirty="0" smtClean="0"/>
              <a:t>The Davis family did not choose to apply any of last  year’s refund to this year’s tax liability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77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1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09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TW - Federal Estimated Tax Payments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3962400"/>
            <a:ext cx="268535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From </a:t>
            </a:r>
            <a:r>
              <a:rPr lang="en-US" b="1" dirty="0" smtClean="0">
                <a:latin typeface="Arial" charset="0"/>
              </a:rPr>
              <a:t>prior year return</a:t>
            </a:r>
            <a:endParaRPr lang="en-US" b="1" dirty="0">
              <a:latin typeface="Arial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3581400" y="3962400"/>
            <a:ext cx="5334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4800600"/>
            <a:ext cx="1774825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From taxpayer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3505200" y="4267200"/>
            <a:ext cx="685800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stCxn id="9" idx="1"/>
          </p:cNvCxnSpPr>
          <p:nvPr/>
        </p:nvCxnSpPr>
        <p:spPr bwMode="auto">
          <a:xfrm flipH="1" flipV="1">
            <a:off x="4114800" y="4114800"/>
            <a:ext cx="533400" cy="322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12" idx="1"/>
            <a:endCxn id="13" idx="6"/>
          </p:cNvCxnSpPr>
          <p:nvPr/>
        </p:nvCxnSpPr>
        <p:spPr bwMode="auto">
          <a:xfrm flipH="1" flipV="1">
            <a:off x="4191000" y="4762500"/>
            <a:ext cx="609600" cy="2230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36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1"/>
            <a:ext cx="7848600" cy="44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43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TW Federal 1040 Line 65 – </a:t>
            </a:r>
            <a:br>
              <a:rPr lang="en-US" altLang="en-US" dirty="0" smtClean="0"/>
            </a:br>
            <a:r>
              <a:rPr lang="en-US" altLang="en-US" dirty="0" smtClean="0"/>
              <a:t>Federal Estimated Taxes Paid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6781800" y="2362200"/>
            <a:ext cx="7620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1600200"/>
            <a:ext cx="4398963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transfers from F/S Tax Paid screen</a:t>
            </a:r>
          </a:p>
        </p:txBody>
      </p:sp>
      <p:pic>
        <p:nvPicPr>
          <p:cNvPr id="12" name="Picture 11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endCxn id="9" idx="1"/>
          </p:cNvCxnSpPr>
          <p:nvPr/>
        </p:nvCxnSpPr>
        <p:spPr bwMode="auto">
          <a:xfrm>
            <a:off x="5715000" y="2057400"/>
            <a:ext cx="1178392" cy="37175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1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NJ Tax Payments on F/S Tax Paid Screen</a:t>
            </a:r>
          </a:p>
        </p:txBody>
      </p:sp>
      <p:sp>
        <p:nvSpPr>
          <p:cNvPr id="9850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State section of F/S Tax Paid screen captures numerous types of NJ tax payments</a:t>
            </a:r>
          </a:p>
          <a:p>
            <a:pPr lvl="1"/>
            <a:r>
              <a:rPr lang="en-US" altLang="en-US" dirty="0" smtClean="0"/>
              <a:t>2014 NJ estimated tax payments paid in 2014 or January 2015</a:t>
            </a:r>
          </a:p>
          <a:p>
            <a:pPr lvl="1"/>
            <a:r>
              <a:rPr lang="en-US" altLang="en-US" dirty="0" smtClean="0"/>
              <a:t>2013 (&amp; prior years) tax payments paid in 2014 </a:t>
            </a:r>
            <a:r>
              <a:rPr lang="en-US" altLang="en-US" dirty="0" smtClean="0">
                <a:solidFill>
                  <a:srgbClr val="FF0000"/>
                </a:solidFill>
              </a:rPr>
              <a:t>*</a:t>
            </a:r>
          </a:p>
          <a:p>
            <a:pPr lvl="2"/>
            <a:r>
              <a:rPr lang="en-US" altLang="en-US" dirty="0" smtClean="0"/>
              <a:t>Many clients paid a balance due when they filed 2013 tax return at the beginning of 2014</a:t>
            </a:r>
          </a:p>
          <a:p>
            <a:pPr lvl="1"/>
            <a:r>
              <a:rPr lang="en-US" altLang="en-US" dirty="0" smtClean="0"/>
              <a:t>Final 2013 estimated tax payment made in January 2014</a:t>
            </a:r>
          </a:p>
          <a:p>
            <a:pPr lvl="1"/>
            <a:r>
              <a:rPr lang="en-US" altLang="en-US" dirty="0" smtClean="0"/>
              <a:t>Refund from 2013 tax return applied to 2014 </a:t>
            </a:r>
            <a:r>
              <a:rPr lang="en-US" altLang="en-US" dirty="0" smtClean="0">
                <a:solidFill>
                  <a:srgbClr val="FF0000"/>
                </a:solidFill>
              </a:rPr>
              <a:t>*</a:t>
            </a:r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985093" name="TextBox 4"/>
          <p:cNvSpPr txBox="1">
            <a:spLocks noChangeArrowheads="1"/>
          </p:cNvSpPr>
          <p:nvPr/>
        </p:nvSpPr>
        <p:spPr bwMode="auto">
          <a:xfrm>
            <a:off x="76200" y="5867400"/>
            <a:ext cx="9067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2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Does </a:t>
            </a:r>
            <a:r>
              <a:rPr lang="en-US" altLang="en-U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pertain to estimated taxes, but still entered on F/S Tax Paid screen</a:t>
            </a:r>
          </a:p>
        </p:txBody>
      </p:sp>
      <p:pic>
        <p:nvPicPr>
          <p:cNvPr id="8" name="Picture 7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8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1605</Words>
  <Application>Microsoft Office PowerPoint</Application>
  <PresentationFormat>On-screen Show (4:3)</PresentationFormat>
  <Paragraphs>237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ＭＳ Ｐゴシック</vt:lpstr>
      <vt:lpstr>Verdana</vt:lpstr>
      <vt:lpstr>Wingdings</vt:lpstr>
      <vt:lpstr>NJ Template 06</vt:lpstr>
      <vt:lpstr>Tax Payments Made &amp; Credits</vt:lpstr>
      <vt:lpstr>Types of Payments &amp; Credits</vt:lpstr>
      <vt:lpstr>Income Tax Withholding –  1040 Line 64 / NJ-1040 Line 48</vt:lpstr>
      <vt:lpstr>Estimated Tax Payments –  Federal 1040 Line 65 / NJ-1040 Line 50</vt:lpstr>
      <vt:lpstr>Overpayment From Previous Year</vt:lpstr>
      <vt:lpstr>Estimated Tax Payments Example Davis Family</vt:lpstr>
      <vt:lpstr>TW - Federal Estimated Tax Payments</vt:lpstr>
      <vt:lpstr>TW Federal 1040 Line 65 –  Federal Estimated Taxes Paid</vt:lpstr>
      <vt:lpstr>NJ Tax Payments on F/S Tax Paid Screen</vt:lpstr>
      <vt:lpstr>TW – NJ Tax Payments</vt:lpstr>
      <vt:lpstr>NJ Estimated Tax Payments:  What Amounts Are Transferred Where</vt:lpstr>
      <vt:lpstr>TW F/S Tax Paid Screen – Sch A Amounts (Amounts Paid in 2014)</vt:lpstr>
      <vt:lpstr>TW Sch A Line 5a State &amp; Local Taxes</vt:lpstr>
      <vt:lpstr>TW F/S Tax Paid Screen – NJ 1040 Amounts (Amounts Applied to 2014 NJ Taxes)</vt:lpstr>
      <vt:lpstr>TW NJ 1040 Line 50 - NJ Estimated Tax Payments &amp; Credit from 2013 Return</vt:lpstr>
      <vt:lpstr>Estimated Tax Payments – TW Tips</vt:lpstr>
      <vt:lpstr>Refundable Credits –  Federal 1040 Lines 66a thru 68</vt:lpstr>
      <vt:lpstr>Payments Made With  Extension of Time To File  Federal 1040 Line 70 / NJ 1040 Line 50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2015-11-10T02:45:40Z</dcterms:modified>
</cp:coreProperties>
</file>